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66" r:id="rId3"/>
    <p:sldId id="257" r:id="rId4"/>
    <p:sldId id="258" r:id="rId5"/>
    <p:sldId id="259" r:id="rId6"/>
    <p:sldId id="260" r:id="rId7"/>
    <p:sldId id="261" r:id="rId8"/>
    <p:sldId id="264" r:id="rId9"/>
    <p:sldId id="262" r:id="rId10"/>
    <p:sldId id="263"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104" y="17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a:t>Click to edit Master title style</a:t>
            </a:r>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19" name="Date Placeholder 18"/>
          <p:cNvSpPr>
            <a:spLocks noGrp="1"/>
          </p:cNvSpPr>
          <p:nvPr>
            <p:ph type="dt" sz="half" idx="10"/>
          </p:nvPr>
        </p:nvSpPr>
        <p:spPr/>
        <p:txBody>
          <a:bodyPr/>
          <a:lstStyle/>
          <a:p>
            <a:fld id="{98A5BFA4-6DB3-4D27-9495-439DAFB10713}" type="datetimeFigureOut">
              <a:rPr lang="en-US" smtClean="0"/>
              <a:pPr/>
              <a:t>3/7/2022</a:t>
            </a:fld>
            <a:endParaRPr lang="en-US"/>
          </a:p>
        </p:txBody>
      </p:sp>
      <p:sp>
        <p:nvSpPr>
          <p:cNvPr id="8" name="Footer Placeholder 7"/>
          <p:cNvSpPr>
            <a:spLocks noGrp="1"/>
          </p:cNvSpPr>
          <p:nvPr>
            <p:ph type="ftr" sz="quarter" idx="11"/>
          </p:nvPr>
        </p:nvSpPr>
        <p:spPr/>
        <p:txBody>
          <a:bodyPr/>
          <a:lstStyle/>
          <a:p>
            <a:endParaRPr lang="en-US"/>
          </a:p>
        </p:txBody>
      </p:sp>
      <p:sp>
        <p:nvSpPr>
          <p:cNvPr id="11" name="Slide Number Placeholder 10"/>
          <p:cNvSpPr>
            <a:spLocks noGrp="1"/>
          </p:cNvSpPr>
          <p:nvPr>
            <p:ph type="sldNum" sz="quarter" idx="12"/>
          </p:nvPr>
        </p:nvSpPr>
        <p:spPr/>
        <p:txBody>
          <a:bodyPr/>
          <a:lstStyle/>
          <a:p>
            <a:fld id="{05CB5B86-4C06-4678-92EF-1FEFBD5A471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a:t>Click to edit Master title style</a:t>
            </a:r>
          </a:p>
        </p:txBody>
      </p:sp>
      <p:sp>
        <p:nvSpPr>
          <p:cNvPr id="3" name="Vertical Text Placeholder 2"/>
          <p:cNvSpPr>
            <a:spLocks noGrp="1"/>
          </p:cNvSpPr>
          <p:nvPr>
            <p:ph type="body" orient="vert" idx="1"/>
          </p:nvPr>
        </p:nvSpPr>
        <p:spPr>
          <a:xfrm>
            <a:off x="502920" y="530352"/>
            <a:ext cx="8183880" cy="4187952"/>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8A5BFA4-6DB3-4D27-9495-439DAFB10713}" type="datetimeFigureOut">
              <a:rPr lang="en-US" smtClean="0"/>
              <a:pPr/>
              <a:t>3/7/2022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CB5B86-4C06-4678-92EF-1FEFBD5A471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33400" y="533402"/>
            <a:ext cx="5943600" cy="525780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8A5BFA4-6DB3-4D27-9495-439DAFB10713}" type="datetimeFigureOut">
              <a:rPr lang="en-US" smtClean="0"/>
              <a:pPr/>
              <a:t>3/7/2022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CB5B86-4C06-4678-92EF-1FEFBD5A471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a:t>Click to edit Master title style</a:t>
            </a:r>
          </a:p>
        </p:txBody>
      </p:sp>
      <p:sp>
        <p:nvSpPr>
          <p:cNvPr id="3" name="Content Placeholder 2"/>
          <p:cNvSpPr>
            <a:spLocks noGrp="1"/>
          </p:cNvSpPr>
          <p:nvPr>
            <p:ph idx="1"/>
          </p:nvPr>
        </p:nvSpPr>
        <p:spPr>
          <a:xfrm>
            <a:off x="502920" y="530352"/>
            <a:ext cx="8183880" cy="41879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8A5BFA4-6DB3-4D27-9495-439DAFB10713}" type="datetimeFigureOut">
              <a:rPr lang="en-US" smtClean="0"/>
              <a:pPr/>
              <a:t>3/7/2022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CB5B86-4C06-4678-92EF-1FEFBD5A471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a:t>Click to edit Master title style</a:t>
            </a:r>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98A5BFA4-6DB3-4D27-9495-439DAFB10713}" type="datetimeFigureOut">
              <a:rPr lang="en-US" smtClean="0"/>
              <a:pPr/>
              <a:t>3/7/2022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CB5B86-4C06-4678-92EF-1FEFBD5A471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8A5BFA4-6DB3-4D27-9495-439DAFB10713}" type="datetimeFigureOut">
              <a:rPr lang="en-US" smtClean="0"/>
              <a:pPr/>
              <a:t>3/7/2022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CB5B86-4C06-4678-92EF-1FEFBD5A471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a:t>Click to edit Master title style</a:t>
            </a:r>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98A5BFA4-6DB3-4D27-9495-439DAFB10713}" type="datetimeFigureOut">
              <a:rPr lang="en-US" smtClean="0"/>
              <a:pPr/>
              <a:t>3/7/2022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CB5B86-4C06-4678-92EF-1FEFBD5A471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98A5BFA4-6DB3-4D27-9495-439DAFB10713}" type="datetimeFigureOut">
              <a:rPr lang="en-US" smtClean="0"/>
              <a:pPr/>
              <a:t>3/7/2022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CB5B86-4C06-4678-92EF-1FEFBD5A471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98A5BFA4-6DB3-4D27-9495-439DAFB10713}" type="datetimeFigureOut">
              <a:rPr lang="en-US" smtClean="0"/>
              <a:pPr/>
              <a:t>3/7/2022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CB5B86-4C06-4678-92EF-1FEFBD5A471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a:t>Click to edit Master title style</a:t>
            </a:r>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8A5BFA4-6DB3-4D27-9495-439DAFB10713}" type="datetimeFigureOut">
              <a:rPr lang="en-US" smtClean="0"/>
              <a:pPr/>
              <a:t>3/7/2022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CB5B86-4C06-4678-92EF-1FEFBD5A471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a:t>Click to edit Master title style</a:t>
            </a:r>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8A5BFA4-6DB3-4D27-9495-439DAFB10713}" type="datetimeFigureOut">
              <a:rPr lang="en-US" smtClean="0"/>
              <a:pPr/>
              <a:t>3/7/2022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CB5B86-4C06-4678-92EF-1FEFBD5A4717}"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p>
            <a:r>
              <a:rPr kumimoji="0" lang="en-US"/>
              <a:t>Click to edit Master title style</a:t>
            </a:r>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98A5BFA4-6DB3-4D27-9495-439DAFB10713}" type="datetimeFigureOut">
              <a:rPr lang="en-US" smtClean="0"/>
              <a:pPr/>
              <a:t>3/7/2022</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05CB5B86-4C06-4678-92EF-1FEFBD5A471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pPr algn="ctr"/>
            <a:r>
              <a:rPr lang="en-US" b="1" dirty="0">
                <a:solidFill>
                  <a:schemeClr val="tx1"/>
                </a:solidFill>
                <a:latin typeface="Palatino Linotype" pitchFamily="18" charset="0"/>
              </a:rPr>
              <a:t>How to Create Immediacy in Fiction Writing</a:t>
            </a:r>
            <a:r>
              <a:rPr lang="en-US" dirty="0"/>
              <a:t/>
            </a:r>
            <a:br>
              <a:rPr lang="en-US" dirty="0"/>
            </a:br>
            <a:endParaRPr lang="en-US" dirty="0"/>
          </a:p>
        </p:txBody>
      </p:sp>
      <p:pic>
        <p:nvPicPr>
          <p:cNvPr id="1026" name="Picture 2" descr="C:\Program Files (x86)\Microsoft Office\MEDIA\CAGCAT10\j0195384.wmf"/>
          <p:cNvPicPr>
            <a:picLocks noChangeAspect="1" noChangeArrowheads="1"/>
          </p:cNvPicPr>
          <p:nvPr/>
        </p:nvPicPr>
        <p:blipFill>
          <a:blip r:embed="rId2" cstate="print"/>
          <a:srcRect/>
          <a:stretch>
            <a:fillRect/>
          </a:stretch>
        </p:blipFill>
        <p:spPr bwMode="auto">
          <a:xfrm>
            <a:off x="2971800" y="2971800"/>
            <a:ext cx="2836389" cy="28956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US" dirty="0">
                <a:solidFill>
                  <a:schemeClr val="tx1"/>
                </a:solidFill>
                <a:latin typeface="Palatino Linotype" pitchFamily="18" charset="0"/>
              </a:rPr>
              <a:t>Evoke the senses.</a:t>
            </a:r>
            <a:r>
              <a:rPr lang="en-US" dirty="0">
                <a:latin typeface="Palatino Linotype" pitchFamily="18" charset="0"/>
              </a:rPr>
              <a:t/>
            </a:r>
            <a:br>
              <a:rPr lang="en-US" dirty="0">
                <a:latin typeface="Palatino Linotype" pitchFamily="18" charset="0"/>
              </a:rPr>
            </a:br>
            <a:endParaRPr lang="en-US" dirty="0">
              <a:latin typeface="Palatino Linotype" pitchFamily="18" charset="0"/>
            </a:endParaRPr>
          </a:p>
        </p:txBody>
      </p:sp>
      <p:sp>
        <p:nvSpPr>
          <p:cNvPr id="3" name="Content Placeholder 2"/>
          <p:cNvSpPr>
            <a:spLocks noGrp="1"/>
          </p:cNvSpPr>
          <p:nvPr>
            <p:ph idx="1"/>
          </p:nvPr>
        </p:nvSpPr>
        <p:spPr>
          <a:ln>
            <a:solidFill>
              <a:schemeClr val="bg1"/>
            </a:solidFill>
          </a:ln>
        </p:spPr>
        <p:txBody>
          <a:bodyPr>
            <a:normAutofit fontScale="85000" lnSpcReduction="20000"/>
          </a:bodyPr>
          <a:lstStyle/>
          <a:p>
            <a:pPr>
              <a:buNone/>
            </a:pPr>
            <a:r>
              <a:rPr lang="en-US" dirty="0">
                <a:latin typeface="Palatino Linotype" pitchFamily="18" charset="0"/>
              </a:rPr>
              <a:t>Rough Draft: </a:t>
            </a:r>
          </a:p>
          <a:p>
            <a:r>
              <a:rPr lang="en-US" sz="2600" dirty="0">
                <a:latin typeface="Palatino Linotype" pitchFamily="18" charset="0"/>
              </a:rPr>
              <a:t>Flames leaped in the forest. (sight)</a:t>
            </a:r>
          </a:p>
          <a:p>
            <a:r>
              <a:rPr lang="en-US" sz="2600" dirty="0">
                <a:latin typeface="Palatino Linotype" pitchFamily="18" charset="0"/>
              </a:rPr>
              <a:t>The fire snapped and crackled. (hearing)</a:t>
            </a:r>
          </a:p>
          <a:p>
            <a:r>
              <a:rPr lang="en-US" sz="2600" dirty="0">
                <a:latin typeface="Palatino Linotype" pitchFamily="18" charset="0"/>
              </a:rPr>
              <a:t>The stench of burning pine stung her nose. (smell)</a:t>
            </a:r>
          </a:p>
          <a:p>
            <a:r>
              <a:rPr lang="en-US" sz="2600" dirty="0">
                <a:latin typeface="Palatino Linotype" pitchFamily="18" charset="0"/>
              </a:rPr>
              <a:t>The pungency of smoke coated her tongue. (taste)</a:t>
            </a:r>
          </a:p>
          <a:p>
            <a:r>
              <a:rPr lang="en-US" sz="2600" dirty="0">
                <a:latin typeface="Palatino Linotype" pitchFamily="18" charset="0"/>
              </a:rPr>
              <a:t>Heat blasted her. Ash rained down over her. (touch)</a:t>
            </a:r>
          </a:p>
          <a:p>
            <a:pPr>
              <a:buNone/>
            </a:pPr>
            <a:endParaRPr lang="en-US" sz="2600" dirty="0">
              <a:latin typeface="Palatino Linotype" pitchFamily="18" charset="0"/>
            </a:endParaRPr>
          </a:p>
          <a:p>
            <a:pPr>
              <a:buNone/>
            </a:pPr>
            <a:r>
              <a:rPr lang="en-US" dirty="0">
                <a:latin typeface="Palatino Linotype" pitchFamily="18" charset="0"/>
              </a:rPr>
              <a:t>Edited:</a:t>
            </a:r>
          </a:p>
          <a:p>
            <a:pPr>
              <a:buNone/>
            </a:pPr>
            <a:r>
              <a:rPr lang="en-US" dirty="0">
                <a:latin typeface="Palatino Linotype" pitchFamily="18" charset="0"/>
              </a:rPr>
              <a:t>Flames leaped in the forest. The snap and crackle of burning stung Ashley’s nose. The pungency of smoke coated her tongue. Hot air scorched her throat. Ash caught in her eyelashes.</a:t>
            </a:r>
          </a:p>
          <a:p>
            <a:pPr>
              <a:buNone/>
            </a:pPr>
            <a:endParaRPr lang="en-US" dirty="0">
              <a:latin typeface="Palatino Linotype"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US" dirty="0">
                <a:solidFill>
                  <a:schemeClr val="tx1"/>
                </a:solidFill>
                <a:latin typeface="Palatino Linotype" pitchFamily="18" charset="0"/>
              </a:rPr>
              <a:t>Assignment</a:t>
            </a:r>
            <a:r>
              <a:rPr lang="en-US" dirty="0">
                <a:latin typeface="Palatino Linotype" pitchFamily="18" charset="0"/>
              </a:rPr>
              <a:t/>
            </a:r>
            <a:br>
              <a:rPr lang="en-US" dirty="0">
                <a:latin typeface="Palatino Linotype" pitchFamily="18" charset="0"/>
              </a:rPr>
            </a:br>
            <a:endParaRPr lang="en-US" dirty="0">
              <a:latin typeface="Palatino Linotype" pitchFamily="18" charset="0"/>
            </a:endParaRPr>
          </a:p>
        </p:txBody>
      </p:sp>
      <p:sp>
        <p:nvSpPr>
          <p:cNvPr id="3" name="Content Placeholder 2"/>
          <p:cNvSpPr>
            <a:spLocks noGrp="1"/>
          </p:cNvSpPr>
          <p:nvPr>
            <p:ph idx="1"/>
          </p:nvPr>
        </p:nvSpPr>
        <p:spPr>
          <a:ln>
            <a:solidFill>
              <a:schemeClr val="bg1"/>
            </a:solidFill>
          </a:ln>
        </p:spPr>
        <p:txBody>
          <a:bodyPr>
            <a:normAutofit/>
          </a:bodyPr>
          <a:lstStyle/>
          <a:p>
            <a:pPr>
              <a:buNone/>
            </a:pPr>
            <a:r>
              <a:rPr lang="en-US" dirty="0">
                <a:latin typeface="Palatino Linotype" pitchFamily="18" charset="0"/>
              </a:rPr>
              <a:t>Write a paragraph that includes sensory detail for all five senses.</a:t>
            </a:r>
          </a:p>
          <a:p>
            <a:pPr>
              <a:buNone/>
            </a:pPr>
            <a:endParaRPr lang="en-US" dirty="0">
              <a:latin typeface="Palatino Linotype" pitchFamily="18" charset="0"/>
            </a:endParaRPr>
          </a:p>
          <a:p>
            <a:r>
              <a:rPr lang="en-US" dirty="0">
                <a:latin typeface="Palatino Linotype" pitchFamily="18" charset="0"/>
              </a:rPr>
              <a:t>Sight</a:t>
            </a:r>
          </a:p>
          <a:p>
            <a:r>
              <a:rPr lang="en-US" dirty="0">
                <a:latin typeface="Palatino Linotype" pitchFamily="18" charset="0"/>
              </a:rPr>
              <a:t>Hearing</a:t>
            </a:r>
          </a:p>
          <a:p>
            <a:r>
              <a:rPr lang="en-US" dirty="0">
                <a:latin typeface="Palatino Linotype" pitchFamily="18" charset="0"/>
              </a:rPr>
              <a:t>Smell</a:t>
            </a:r>
          </a:p>
          <a:p>
            <a:r>
              <a:rPr lang="en-US" dirty="0">
                <a:latin typeface="Palatino Linotype" pitchFamily="18" charset="0"/>
              </a:rPr>
              <a:t>Taste</a:t>
            </a:r>
          </a:p>
          <a:p>
            <a:r>
              <a:rPr lang="en-US" dirty="0">
                <a:latin typeface="Palatino Linotype" pitchFamily="18" charset="0"/>
              </a:rPr>
              <a:t>Touch</a:t>
            </a:r>
          </a:p>
          <a:p>
            <a:pPr>
              <a:buNone/>
            </a:pPr>
            <a:endParaRPr lang="en-US" sz="2600" dirty="0">
              <a:latin typeface="Palatino Linotype" pitchFamily="18" charset="0"/>
            </a:endParaRPr>
          </a:p>
          <a:p>
            <a:pPr>
              <a:buNone/>
            </a:pPr>
            <a:endParaRPr lang="en-US" dirty="0">
              <a:latin typeface="Palatino Linotype"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7673465-8923-4B31-91F5-F17984234F35}"/>
              </a:ext>
            </a:extLst>
          </p:cNvPr>
          <p:cNvSpPr>
            <a:spLocks noGrp="1"/>
          </p:cNvSpPr>
          <p:nvPr>
            <p:ph type="title"/>
          </p:nvPr>
        </p:nvSpPr>
        <p:spPr>
          <a:xfrm>
            <a:off x="502920" y="1219200"/>
            <a:ext cx="8183880" cy="914400"/>
          </a:xfrm>
        </p:spPr>
        <p:txBody>
          <a:bodyPr/>
          <a:lstStyle/>
          <a:p>
            <a:pPr algn="ctr"/>
            <a:r>
              <a:rPr lang="en-US" dirty="0">
                <a:solidFill>
                  <a:schemeClr val="tx1"/>
                </a:solidFill>
                <a:latin typeface="Palatino Linotype" panose="02040502050505030304" pitchFamily="18" charset="0"/>
              </a:rPr>
              <a:t>By </a:t>
            </a:r>
            <a:r>
              <a:rPr lang="en-US" dirty="0" err="1">
                <a:solidFill>
                  <a:schemeClr val="tx1"/>
                </a:solidFill>
                <a:latin typeface="Palatino Linotype" panose="02040502050505030304" pitchFamily="18" charset="0"/>
              </a:rPr>
              <a:t>Janalyn</a:t>
            </a:r>
            <a:r>
              <a:rPr lang="en-US" dirty="0">
                <a:solidFill>
                  <a:schemeClr val="tx1"/>
                </a:solidFill>
                <a:latin typeface="Palatino Linotype" panose="02040502050505030304" pitchFamily="18" charset="0"/>
              </a:rPr>
              <a:t> Voigt</a:t>
            </a:r>
          </a:p>
        </p:txBody>
      </p:sp>
      <p:sp>
        <p:nvSpPr>
          <p:cNvPr id="3" name="Content Placeholder 2">
            <a:extLst>
              <a:ext uri="{FF2B5EF4-FFF2-40B4-BE49-F238E27FC236}">
                <a16:creationId xmlns:a16="http://schemas.microsoft.com/office/drawing/2014/main" xmlns="" id="{F5A1BC6E-9097-4431-A269-BD37F0503B63}"/>
              </a:ext>
            </a:extLst>
          </p:cNvPr>
          <p:cNvSpPr>
            <a:spLocks noGrp="1"/>
          </p:cNvSpPr>
          <p:nvPr>
            <p:ph idx="1"/>
          </p:nvPr>
        </p:nvSpPr>
        <p:spPr>
          <a:xfrm>
            <a:off x="502920" y="2667000"/>
            <a:ext cx="8183880" cy="2971800"/>
          </a:xfrm>
        </p:spPr>
        <p:txBody>
          <a:bodyPr>
            <a:normAutofit/>
          </a:bodyPr>
          <a:lstStyle/>
          <a:p>
            <a:r>
              <a:rPr lang="en-US" dirty="0"/>
              <a:t>This slideshow is copyrighted material.</a:t>
            </a:r>
          </a:p>
          <a:p>
            <a:r>
              <a:rPr lang="en-US" dirty="0"/>
              <a:t>NCWA members have special one-time permission to download it for personal use only</a:t>
            </a:r>
            <a:r>
              <a:rPr lang="en-US" dirty="0" smtClean="0"/>
              <a:t>. </a:t>
            </a:r>
          </a:p>
          <a:p>
            <a:r>
              <a:rPr lang="en-US" dirty="0" smtClean="0"/>
              <a:t>Please do not share this file.</a:t>
            </a:r>
            <a:endParaRPr lang="en-US" dirty="0"/>
          </a:p>
        </p:txBody>
      </p:sp>
    </p:spTree>
    <p:extLst>
      <p:ext uri="{BB962C8B-B14F-4D97-AF65-F5344CB8AC3E}">
        <p14:creationId xmlns:p14="http://schemas.microsoft.com/office/powerpoint/2010/main" xmlns="" val="1831527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US" dirty="0">
                <a:solidFill>
                  <a:schemeClr val="tx1"/>
                </a:solidFill>
                <a:latin typeface="Palatino Linotype" pitchFamily="18" charset="0"/>
              </a:rPr>
              <a:t>Show, don’t tell.</a:t>
            </a:r>
            <a:r>
              <a:rPr lang="en-US" dirty="0">
                <a:latin typeface="Palatino Linotype" pitchFamily="18" charset="0"/>
              </a:rPr>
              <a:t/>
            </a:r>
            <a:br>
              <a:rPr lang="en-US" dirty="0">
                <a:latin typeface="Palatino Linotype" pitchFamily="18" charset="0"/>
              </a:rPr>
            </a:br>
            <a:endParaRPr lang="en-US" dirty="0">
              <a:latin typeface="Palatino Linotype" pitchFamily="18" charset="0"/>
            </a:endParaRPr>
          </a:p>
        </p:txBody>
      </p:sp>
      <p:sp>
        <p:nvSpPr>
          <p:cNvPr id="3" name="Content Placeholder 2"/>
          <p:cNvSpPr>
            <a:spLocks noGrp="1"/>
          </p:cNvSpPr>
          <p:nvPr>
            <p:ph idx="1"/>
          </p:nvPr>
        </p:nvSpPr>
        <p:spPr>
          <a:ln>
            <a:solidFill>
              <a:schemeClr val="bg1"/>
            </a:solidFill>
          </a:ln>
        </p:spPr>
        <p:txBody>
          <a:bodyPr>
            <a:normAutofit/>
          </a:bodyPr>
          <a:lstStyle/>
          <a:p>
            <a:pPr>
              <a:buNone/>
            </a:pPr>
            <a:r>
              <a:rPr lang="en-US" dirty="0">
                <a:latin typeface="Palatino Linotype" pitchFamily="18" charset="0"/>
              </a:rPr>
              <a:t>Rough Draft: </a:t>
            </a:r>
          </a:p>
          <a:p>
            <a:pPr>
              <a:buNone/>
            </a:pPr>
            <a:r>
              <a:rPr lang="en-US" dirty="0">
                <a:latin typeface="Palatino Linotype" pitchFamily="18" charset="0"/>
              </a:rPr>
              <a:t>The sensation of someone watching distracted Phoebe.</a:t>
            </a:r>
          </a:p>
          <a:p>
            <a:pPr>
              <a:buNone/>
            </a:pPr>
            <a:endParaRPr lang="en-US" dirty="0">
              <a:latin typeface="Palatino Linotype" pitchFamily="18" charset="0"/>
            </a:endParaRPr>
          </a:p>
          <a:p>
            <a:pPr>
              <a:buNone/>
            </a:pPr>
            <a:r>
              <a:rPr lang="en-US" dirty="0">
                <a:latin typeface="Palatino Linotype" pitchFamily="18" charset="0"/>
              </a:rPr>
              <a:t>Edited:</a:t>
            </a:r>
          </a:p>
          <a:p>
            <a:pPr>
              <a:buNone/>
            </a:pPr>
            <a:r>
              <a:rPr lang="en-US" dirty="0">
                <a:latin typeface="Palatino Linotype" pitchFamily="18" charset="0"/>
              </a:rPr>
              <a:t>The sensation of someone watching prickled Phoebe’s skin.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US" dirty="0">
                <a:solidFill>
                  <a:schemeClr val="tx1"/>
                </a:solidFill>
                <a:latin typeface="Palatino Linotype" pitchFamily="18" charset="0"/>
              </a:rPr>
              <a:t>Use a close point of view.</a:t>
            </a:r>
            <a:r>
              <a:rPr lang="en-US" dirty="0">
                <a:latin typeface="Palatino Linotype" pitchFamily="18" charset="0"/>
              </a:rPr>
              <a:t/>
            </a:r>
            <a:br>
              <a:rPr lang="en-US" dirty="0">
                <a:latin typeface="Palatino Linotype" pitchFamily="18" charset="0"/>
              </a:rPr>
            </a:br>
            <a:endParaRPr lang="en-US" dirty="0">
              <a:latin typeface="Palatino Linotype" pitchFamily="18" charset="0"/>
            </a:endParaRPr>
          </a:p>
        </p:txBody>
      </p:sp>
      <p:sp>
        <p:nvSpPr>
          <p:cNvPr id="3" name="Content Placeholder 2"/>
          <p:cNvSpPr>
            <a:spLocks noGrp="1"/>
          </p:cNvSpPr>
          <p:nvPr>
            <p:ph idx="1"/>
          </p:nvPr>
        </p:nvSpPr>
        <p:spPr>
          <a:ln>
            <a:solidFill>
              <a:schemeClr val="bg1"/>
            </a:solidFill>
          </a:ln>
        </p:spPr>
        <p:txBody>
          <a:bodyPr>
            <a:normAutofit/>
          </a:bodyPr>
          <a:lstStyle/>
          <a:p>
            <a:pPr>
              <a:buNone/>
            </a:pPr>
            <a:r>
              <a:rPr lang="en-US" dirty="0">
                <a:latin typeface="Palatino Linotype" pitchFamily="18" charset="0"/>
              </a:rPr>
              <a:t>Rough Draft: She turned her head and found Will staring at her.</a:t>
            </a:r>
          </a:p>
          <a:p>
            <a:pPr>
              <a:buNone/>
            </a:pPr>
            <a:endParaRPr lang="en-US" dirty="0">
              <a:latin typeface="Palatino Linotype" pitchFamily="18" charset="0"/>
            </a:endParaRPr>
          </a:p>
          <a:p>
            <a:pPr>
              <a:buNone/>
            </a:pPr>
            <a:r>
              <a:rPr lang="en-US" dirty="0">
                <a:latin typeface="Palatino Linotype" pitchFamily="18" charset="0"/>
              </a:rPr>
              <a:t>Edited: Will’s gaze collided with hers.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US" dirty="0">
                <a:solidFill>
                  <a:schemeClr val="tx1"/>
                </a:solidFill>
                <a:latin typeface="Palatino Linotype" pitchFamily="18" charset="0"/>
              </a:rPr>
              <a:t>Give details.</a:t>
            </a:r>
            <a:r>
              <a:rPr lang="en-US" dirty="0">
                <a:latin typeface="Palatino Linotype" pitchFamily="18" charset="0"/>
              </a:rPr>
              <a:t/>
            </a:r>
            <a:br>
              <a:rPr lang="en-US" dirty="0">
                <a:latin typeface="Palatino Linotype" pitchFamily="18" charset="0"/>
              </a:rPr>
            </a:br>
            <a:endParaRPr lang="en-US" dirty="0">
              <a:latin typeface="Palatino Linotype" pitchFamily="18" charset="0"/>
            </a:endParaRPr>
          </a:p>
        </p:txBody>
      </p:sp>
      <p:sp>
        <p:nvSpPr>
          <p:cNvPr id="3" name="Content Placeholder 2"/>
          <p:cNvSpPr>
            <a:spLocks noGrp="1"/>
          </p:cNvSpPr>
          <p:nvPr>
            <p:ph idx="1"/>
          </p:nvPr>
        </p:nvSpPr>
        <p:spPr>
          <a:ln>
            <a:solidFill>
              <a:schemeClr val="bg1"/>
            </a:solidFill>
          </a:ln>
        </p:spPr>
        <p:txBody>
          <a:bodyPr>
            <a:normAutofit/>
          </a:bodyPr>
          <a:lstStyle/>
          <a:p>
            <a:pPr>
              <a:buNone/>
            </a:pPr>
            <a:r>
              <a:rPr lang="en-US" dirty="0">
                <a:latin typeface="Palatino Linotype" pitchFamily="18" charset="0"/>
              </a:rPr>
              <a:t>Rough Draft: </a:t>
            </a:r>
          </a:p>
          <a:p>
            <a:pPr>
              <a:buNone/>
            </a:pPr>
            <a:r>
              <a:rPr lang="en-US" sz="2400" dirty="0">
                <a:latin typeface="Palatino Linotype" pitchFamily="18" charset="0"/>
              </a:rPr>
              <a:t>Kathleen started her car and pulled onto the road.</a:t>
            </a:r>
          </a:p>
          <a:p>
            <a:pPr>
              <a:buNone/>
            </a:pPr>
            <a:endParaRPr lang="en-US" dirty="0">
              <a:latin typeface="Palatino Linotype" pitchFamily="18" charset="0"/>
            </a:endParaRPr>
          </a:p>
          <a:p>
            <a:pPr>
              <a:buNone/>
            </a:pPr>
            <a:r>
              <a:rPr lang="en-US" dirty="0">
                <a:latin typeface="Palatino Linotype" pitchFamily="18" charset="0"/>
              </a:rPr>
              <a:t>Edited:</a:t>
            </a:r>
          </a:p>
          <a:p>
            <a:pPr>
              <a:buNone/>
            </a:pPr>
            <a:r>
              <a:rPr lang="en-US" sz="2400" dirty="0">
                <a:latin typeface="Palatino Linotype" pitchFamily="18" charset="0"/>
              </a:rPr>
              <a:t>The key slid into the ignition, and the engine purred to life. Kathleen shifted into first and pulled her Mini Cooper away from the curb.   </a:t>
            </a:r>
          </a:p>
          <a:p>
            <a:pPr>
              <a:buNone/>
            </a:pPr>
            <a:endParaRPr lang="en-US" dirty="0">
              <a:latin typeface="Palatino Linotype"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US" dirty="0">
                <a:solidFill>
                  <a:schemeClr val="tx1"/>
                </a:solidFill>
                <a:latin typeface="Palatino Linotype" pitchFamily="18" charset="0"/>
              </a:rPr>
              <a:t>Use present participles (“</a:t>
            </a:r>
            <a:r>
              <a:rPr lang="en-US" dirty="0" err="1">
                <a:solidFill>
                  <a:schemeClr val="tx1"/>
                </a:solidFill>
                <a:latin typeface="Palatino Linotype" pitchFamily="18" charset="0"/>
              </a:rPr>
              <a:t>ing</a:t>
            </a:r>
            <a:r>
              <a:rPr lang="en-US" dirty="0">
                <a:solidFill>
                  <a:schemeClr val="tx1"/>
                </a:solidFill>
                <a:latin typeface="Palatino Linotype" pitchFamily="18" charset="0"/>
              </a:rPr>
              <a:t> words”).</a:t>
            </a:r>
            <a:r>
              <a:rPr lang="en-US" dirty="0">
                <a:latin typeface="Palatino Linotype" pitchFamily="18" charset="0"/>
              </a:rPr>
              <a:t/>
            </a:r>
            <a:br>
              <a:rPr lang="en-US" dirty="0">
                <a:latin typeface="Palatino Linotype" pitchFamily="18" charset="0"/>
              </a:rPr>
            </a:br>
            <a:endParaRPr lang="en-US" dirty="0">
              <a:latin typeface="Palatino Linotype" pitchFamily="18" charset="0"/>
            </a:endParaRPr>
          </a:p>
        </p:txBody>
      </p:sp>
      <p:sp>
        <p:nvSpPr>
          <p:cNvPr id="3" name="Content Placeholder 2"/>
          <p:cNvSpPr>
            <a:spLocks noGrp="1"/>
          </p:cNvSpPr>
          <p:nvPr>
            <p:ph idx="1"/>
          </p:nvPr>
        </p:nvSpPr>
        <p:spPr>
          <a:ln>
            <a:solidFill>
              <a:schemeClr val="bg1"/>
            </a:solidFill>
          </a:ln>
        </p:spPr>
        <p:txBody>
          <a:bodyPr>
            <a:normAutofit/>
          </a:bodyPr>
          <a:lstStyle/>
          <a:p>
            <a:pPr>
              <a:buNone/>
            </a:pPr>
            <a:r>
              <a:rPr lang="en-US" dirty="0">
                <a:latin typeface="Palatino Linotype" pitchFamily="18" charset="0"/>
              </a:rPr>
              <a:t>Rough Draft: </a:t>
            </a:r>
          </a:p>
          <a:p>
            <a:pPr>
              <a:buNone/>
            </a:pPr>
            <a:r>
              <a:rPr lang="en-US" sz="2400" dirty="0"/>
              <a:t>The moment spun out, so intense she didn’t hear anyone speaking and even forgot to breathe.</a:t>
            </a:r>
          </a:p>
          <a:p>
            <a:pPr>
              <a:buNone/>
            </a:pPr>
            <a:endParaRPr lang="en-US" dirty="0">
              <a:latin typeface="Palatino Linotype" pitchFamily="18" charset="0"/>
            </a:endParaRPr>
          </a:p>
          <a:p>
            <a:pPr>
              <a:buNone/>
            </a:pPr>
            <a:r>
              <a:rPr lang="en-US" dirty="0">
                <a:latin typeface="Palatino Linotype" pitchFamily="18" charset="0"/>
              </a:rPr>
              <a:t>Edited:</a:t>
            </a:r>
          </a:p>
          <a:p>
            <a:pPr>
              <a:buNone/>
            </a:pPr>
            <a:r>
              <a:rPr lang="en-US" dirty="0">
                <a:latin typeface="Palatino Linotype" pitchFamily="18" charset="0"/>
              </a:rPr>
              <a:t>The room receded, the voices around her fading. Time stood still. A wave of giddiness rushed over her. Her throat unlocked, and she pulled in air.</a:t>
            </a:r>
          </a:p>
          <a:p>
            <a:pPr>
              <a:buNone/>
            </a:pPr>
            <a:endParaRPr lang="en-US" dirty="0">
              <a:latin typeface="Palatino Linotype"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US" dirty="0">
                <a:solidFill>
                  <a:schemeClr val="tx1"/>
                </a:solidFill>
                <a:latin typeface="Palatino Linotype" pitchFamily="18" charset="0"/>
              </a:rPr>
              <a:t>Employ strong verbs.</a:t>
            </a:r>
            <a:r>
              <a:rPr lang="en-US" dirty="0">
                <a:latin typeface="Palatino Linotype" pitchFamily="18" charset="0"/>
              </a:rPr>
              <a:t/>
            </a:r>
            <a:br>
              <a:rPr lang="en-US" dirty="0">
                <a:latin typeface="Palatino Linotype" pitchFamily="18" charset="0"/>
              </a:rPr>
            </a:br>
            <a:endParaRPr lang="en-US" dirty="0">
              <a:latin typeface="Palatino Linotype" pitchFamily="18" charset="0"/>
            </a:endParaRPr>
          </a:p>
        </p:txBody>
      </p:sp>
      <p:sp>
        <p:nvSpPr>
          <p:cNvPr id="3" name="Content Placeholder 2"/>
          <p:cNvSpPr>
            <a:spLocks noGrp="1"/>
          </p:cNvSpPr>
          <p:nvPr>
            <p:ph idx="1"/>
          </p:nvPr>
        </p:nvSpPr>
        <p:spPr>
          <a:ln>
            <a:solidFill>
              <a:schemeClr val="bg1"/>
            </a:solidFill>
          </a:ln>
        </p:spPr>
        <p:txBody>
          <a:bodyPr>
            <a:normAutofit/>
          </a:bodyPr>
          <a:lstStyle/>
          <a:p>
            <a:pPr>
              <a:buNone/>
            </a:pPr>
            <a:r>
              <a:rPr lang="en-US" dirty="0">
                <a:latin typeface="Palatino Linotype" pitchFamily="18" charset="0"/>
              </a:rPr>
              <a:t>Rough Draft: </a:t>
            </a:r>
          </a:p>
          <a:p>
            <a:pPr>
              <a:buNone/>
            </a:pPr>
            <a:r>
              <a:rPr lang="en-US" dirty="0"/>
              <a:t>Phoebe reluctantly looked at Matt.</a:t>
            </a:r>
            <a:endParaRPr lang="en-US" dirty="0">
              <a:latin typeface="Palatino Linotype" pitchFamily="18" charset="0"/>
            </a:endParaRPr>
          </a:p>
          <a:p>
            <a:pPr>
              <a:buNone/>
            </a:pPr>
            <a:endParaRPr lang="en-US" dirty="0">
              <a:latin typeface="Palatino Linotype" pitchFamily="18" charset="0"/>
            </a:endParaRPr>
          </a:p>
          <a:p>
            <a:pPr>
              <a:buNone/>
            </a:pPr>
            <a:r>
              <a:rPr lang="en-US" dirty="0">
                <a:latin typeface="Palatino Linotype" pitchFamily="18" charset="0"/>
              </a:rPr>
              <a:t>Edited:</a:t>
            </a:r>
          </a:p>
          <a:p>
            <a:pPr>
              <a:buNone/>
            </a:pPr>
            <a:r>
              <a:rPr lang="en-US" dirty="0"/>
              <a:t>Phoebe dragged her attention back to Matt. </a:t>
            </a:r>
          </a:p>
          <a:p>
            <a:pPr>
              <a:buNone/>
            </a:pPr>
            <a:endParaRPr lang="en-US" dirty="0">
              <a:latin typeface="Palatino Linotype"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US" dirty="0">
                <a:solidFill>
                  <a:schemeClr val="tx1"/>
                </a:solidFill>
                <a:latin typeface="Palatino Linotype" pitchFamily="18" charset="0"/>
              </a:rPr>
              <a:t>Write in cause-effect order.</a:t>
            </a:r>
            <a:r>
              <a:rPr lang="en-US" dirty="0">
                <a:latin typeface="Palatino Linotype" pitchFamily="18" charset="0"/>
              </a:rPr>
              <a:t/>
            </a:r>
            <a:br>
              <a:rPr lang="en-US" dirty="0">
                <a:latin typeface="Palatino Linotype" pitchFamily="18" charset="0"/>
              </a:rPr>
            </a:br>
            <a:endParaRPr lang="en-US" dirty="0">
              <a:latin typeface="Palatino Linotype" pitchFamily="18" charset="0"/>
            </a:endParaRPr>
          </a:p>
        </p:txBody>
      </p:sp>
      <p:sp>
        <p:nvSpPr>
          <p:cNvPr id="3" name="Content Placeholder 2"/>
          <p:cNvSpPr>
            <a:spLocks noGrp="1"/>
          </p:cNvSpPr>
          <p:nvPr>
            <p:ph idx="1"/>
          </p:nvPr>
        </p:nvSpPr>
        <p:spPr>
          <a:ln>
            <a:solidFill>
              <a:schemeClr val="bg1"/>
            </a:solidFill>
          </a:ln>
        </p:spPr>
        <p:txBody>
          <a:bodyPr>
            <a:normAutofit lnSpcReduction="10000"/>
          </a:bodyPr>
          <a:lstStyle/>
          <a:p>
            <a:pPr>
              <a:buNone/>
            </a:pPr>
            <a:r>
              <a:rPr lang="en-US" dirty="0">
                <a:latin typeface="Palatino Linotype" pitchFamily="18" charset="0"/>
              </a:rPr>
              <a:t>Rough Draft: </a:t>
            </a:r>
          </a:p>
          <a:p>
            <a:pPr>
              <a:buNone/>
            </a:pPr>
            <a:r>
              <a:rPr lang="en-US" sz="2600" dirty="0">
                <a:latin typeface="Palatino Linotype" pitchFamily="18" charset="0"/>
              </a:rPr>
              <a:t>Susan lifted the receiver when the phone rang.</a:t>
            </a:r>
          </a:p>
          <a:p>
            <a:pPr>
              <a:buNone/>
            </a:pPr>
            <a:r>
              <a:rPr lang="en-US" dirty="0">
                <a:latin typeface="Palatino Linotype" pitchFamily="18" charset="0"/>
              </a:rPr>
              <a:t>Edited:</a:t>
            </a:r>
          </a:p>
          <a:p>
            <a:pPr>
              <a:buNone/>
            </a:pPr>
            <a:r>
              <a:rPr lang="en-US" sz="2400" dirty="0"/>
              <a:t>When the phone rang, Susan lifted the receiver.</a:t>
            </a:r>
          </a:p>
          <a:p>
            <a:pPr>
              <a:buNone/>
            </a:pPr>
            <a:endParaRPr lang="en-US" dirty="0">
              <a:latin typeface="Palatino Linotype" pitchFamily="18" charset="0"/>
            </a:endParaRPr>
          </a:p>
          <a:p>
            <a:pPr>
              <a:buNone/>
            </a:pPr>
            <a:r>
              <a:rPr lang="en-US" dirty="0">
                <a:latin typeface="Palatino Linotype" pitchFamily="18" charset="0"/>
              </a:rPr>
              <a:t>Rough Draft:</a:t>
            </a:r>
          </a:p>
          <a:p>
            <a:pPr>
              <a:buNone/>
            </a:pPr>
            <a:r>
              <a:rPr lang="en-US" dirty="0">
                <a:latin typeface="Palatino Linotype" pitchFamily="18" charset="0"/>
              </a:rPr>
              <a:t>Judy smiled as memory struck.</a:t>
            </a:r>
          </a:p>
          <a:p>
            <a:pPr>
              <a:buNone/>
            </a:pPr>
            <a:r>
              <a:rPr lang="en-US" dirty="0">
                <a:latin typeface="Palatino Linotype" pitchFamily="18" charset="0"/>
              </a:rPr>
              <a:t>Edited:</a:t>
            </a:r>
          </a:p>
          <a:p>
            <a:pPr>
              <a:buNone/>
            </a:pPr>
            <a:r>
              <a:rPr lang="en-US" dirty="0">
                <a:latin typeface="Palatino Linotype" pitchFamily="18" charset="0"/>
              </a:rPr>
              <a:t>As memory struck, Judy smiled.</a:t>
            </a:r>
          </a:p>
          <a:p>
            <a:pPr>
              <a:buNone/>
            </a:pPr>
            <a:endParaRPr lang="en-US" dirty="0">
              <a:latin typeface="Palatino Linotype"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US" dirty="0">
                <a:solidFill>
                  <a:schemeClr val="tx1"/>
                </a:solidFill>
                <a:latin typeface="Palatino Linotype" pitchFamily="18" charset="0"/>
              </a:rPr>
              <a:t>Avoid wordiness.</a:t>
            </a:r>
            <a:r>
              <a:rPr lang="en-US" dirty="0">
                <a:latin typeface="Palatino Linotype" pitchFamily="18" charset="0"/>
              </a:rPr>
              <a:t/>
            </a:r>
            <a:br>
              <a:rPr lang="en-US" dirty="0">
                <a:latin typeface="Palatino Linotype" pitchFamily="18" charset="0"/>
              </a:rPr>
            </a:br>
            <a:endParaRPr lang="en-US" dirty="0">
              <a:latin typeface="Palatino Linotype" pitchFamily="18" charset="0"/>
            </a:endParaRPr>
          </a:p>
        </p:txBody>
      </p:sp>
      <p:sp>
        <p:nvSpPr>
          <p:cNvPr id="3" name="Content Placeholder 2"/>
          <p:cNvSpPr>
            <a:spLocks noGrp="1"/>
          </p:cNvSpPr>
          <p:nvPr>
            <p:ph idx="1"/>
          </p:nvPr>
        </p:nvSpPr>
        <p:spPr>
          <a:ln>
            <a:solidFill>
              <a:schemeClr val="bg1"/>
            </a:solidFill>
          </a:ln>
        </p:spPr>
        <p:txBody>
          <a:bodyPr>
            <a:normAutofit fontScale="92500" lnSpcReduction="20000"/>
          </a:bodyPr>
          <a:lstStyle/>
          <a:p>
            <a:pPr>
              <a:buNone/>
            </a:pPr>
            <a:r>
              <a:rPr lang="en-US" dirty="0">
                <a:latin typeface="Palatino Linotype" pitchFamily="18" charset="0"/>
              </a:rPr>
              <a:t>Rough Draft: </a:t>
            </a:r>
          </a:p>
          <a:p>
            <a:pPr>
              <a:buNone/>
            </a:pPr>
            <a:r>
              <a:rPr lang="en-US" dirty="0">
                <a:latin typeface="Palatino Linotype" pitchFamily="18" charset="0"/>
              </a:rPr>
              <a:t>She kicked off her plastic flip-flops, glad to sink her cold toes into the stretch of sand beneath her and enjoying its warmth on her soles despite the grit that clung to her feet. </a:t>
            </a:r>
          </a:p>
          <a:p>
            <a:pPr>
              <a:buNone/>
            </a:pPr>
            <a:endParaRPr lang="en-US" dirty="0">
              <a:latin typeface="Palatino Linotype" pitchFamily="18" charset="0"/>
            </a:endParaRPr>
          </a:p>
          <a:p>
            <a:pPr>
              <a:buNone/>
            </a:pPr>
            <a:r>
              <a:rPr lang="en-US" dirty="0">
                <a:latin typeface="Palatino Linotype" pitchFamily="18" charset="0"/>
              </a:rPr>
              <a:t>Edited:</a:t>
            </a:r>
          </a:p>
          <a:p>
            <a:pPr>
              <a:buNone/>
            </a:pPr>
            <a:r>
              <a:rPr lang="en-US" dirty="0">
                <a:latin typeface="Palatino Linotype" pitchFamily="18" charset="0"/>
              </a:rPr>
              <a:t>She kicked off her flip-flops and sank her toes into the sand. Warmth radiated into her soles, and she released a blissful sigh. Who cared about a little grit on her feet?</a:t>
            </a:r>
          </a:p>
          <a:p>
            <a:pPr>
              <a:buNone/>
            </a:pPr>
            <a:endParaRPr lang="en-US" dirty="0">
              <a:latin typeface="Palatino Linotype"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417</TotalTime>
  <Words>468</Words>
  <Application>Microsoft Office PowerPoint</Application>
  <PresentationFormat>On-screen Show (4:3)</PresentationFormat>
  <Paragraphs>67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Aspect</vt:lpstr>
      <vt:lpstr>How to Create Immediacy in Fiction Writing </vt:lpstr>
      <vt:lpstr>By Janalyn Voigt</vt:lpstr>
      <vt:lpstr>Show, don’t tell. </vt:lpstr>
      <vt:lpstr>Use a close point of view. </vt:lpstr>
      <vt:lpstr>Give details. </vt:lpstr>
      <vt:lpstr>Use present participles (“ing words”). </vt:lpstr>
      <vt:lpstr>Employ strong verbs. </vt:lpstr>
      <vt:lpstr>Write in cause-effect order. </vt:lpstr>
      <vt:lpstr>Avoid wordiness. </vt:lpstr>
      <vt:lpstr>Evoke the senses. </vt:lpstr>
      <vt:lpstr>Assignment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Create Immediacy in Fiction Writing</dc:title>
  <dc:creator>Janalyn Voigt</dc:creator>
  <cp:lastModifiedBy>Janalyn Voigt</cp:lastModifiedBy>
  <cp:revision>14</cp:revision>
  <dcterms:created xsi:type="dcterms:W3CDTF">2022-03-05T02:50:14Z</dcterms:created>
  <dcterms:modified xsi:type="dcterms:W3CDTF">2022-03-08T05:17:02Z</dcterms:modified>
</cp:coreProperties>
</file>